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tannica.com/topic/modernity" TargetMode="External"/><Relationship Id="rId2" Type="http://schemas.openxmlformats.org/officeDocument/2006/relationships/hyperlink" Target="https://www.britannica.com/topic/industrialization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erriam-webster.com/dictionary/comprehensive" TargetMode="External"/><Relationship Id="rId4" Type="http://schemas.openxmlformats.org/officeDocument/2006/relationships/hyperlink" Target="https://www.merriam-webster.com/dictionary/encompasses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6" y="2404534"/>
            <a:ext cx="10534679" cy="1646302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Modernization and Social Change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15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</a:rPr>
              <a:t>Stage 4 Drive to Maturity</a:t>
            </a:r>
            <a:br>
              <a:rPr lang="en-US" b="1" dirty="0">
                <a:latin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65161"/>
            <a:ext cx="10115162" cy="4676201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Arial" panose="020B0604020202020204" pitchFamily="34" charset="0"/>
              </a:rPr>
              <a:t>The </a:t>
            </a:r>
            <a:r>
              <a:rPr lang="en-US" sz="3600" dirty="0">
                <a:latin typeface="Arial" panose="020B0604020202020204" pitchFamily="34" charset="0"/>
              </a:rPr>
              <a:t>economy is diversifying into new areas. Technological innovation </a:t>
            </a:r>
            <a:r>
              <a:rPr lang="en-US" sz="3600" dirty="0" smtClean="0">
                <a:latin typeface="Arial" panose="020B0604020202020204" pitchFamily="34" charset="0"/>
              </a:rPr>
              <a:t>is providing </a:t>
            </a:r>
            <a:r>
              <a:rPr lang="en-US" sz="3600" dirty="0">
                <a:latin typeface="Arial" panose="020B0604020202020204" pitchFamily="34" charset="0"/>
              </a:rPr>
              <a:t>a diverse range of investment opportunities. </a:t>
            </a:r>
            <a:endParaRPr lang="en-US" sz="3600" dirty="0" smtClean="0">
              <a:latin typeface="Arial" panose="020B0604020202020204" pitchFamily="34" charset="0"/>
            </a:endParaRPr>
          </a:p>
          <a:p>
            <a:pPr algn="just"/>
            <a:r>
              <a:rPr lang="en-US" sz="3600" dirty="0" smtClean="0">
                <a:latin typeface="Arial" panose="020B0604020202020204" pitchFamily="34" charset="0"/>
              </a:rPr>
              <a:t>The </a:t>
            </a:r>
            <a:r>
              <a:rPr lang="en-US" sz="3600" dirty="0">
                <a:latin typeface="Arial" panose="020B0604020202020204" pitchFamily="34" charset="0"/>
              </a:rPr>
              <a:t>economy is </a:t>
            </a:r>
            <a:r>
              <a:rPr lang="en-US" sz="3600" dirty="0" smtClean="0">
                <a:latin typeface="Arial" panose="020B0604020202020204" pitchFamily="34" charset="0"/>
              </a:rPr>
              <a:t>producing a </a:t>
            </a:r>
            <a:r>
              <a:rPr lang="en-US" sz="3600" dirty="0">
                <a:latin typeface="Arial" panose="020B0604020202020204" pitchFamily="34" charset="0"/>
              </a:rPr>
              <a:t>wide range of goods and services and there is less reliance on imports</a:t>
            </a:r>
            <a:r>
              <a:rPr lang="en-US" sz="3600" dirty="0" smtClean="0">
                <a:latin typeface="Arial" panose="020B0604020202020204" pitchFamily="34" charset="0"/>
              </a:rPr>
              <a:t>. Urbanization </a:t>
            </a:r>
            <a:r>
              <a:rPr lang="en-US" sz="3600" dirty="0">
                <a:latin typeface="Arial" panose="020B0604020202020204" pitchFamily="34" charset="0"/>
              </a:rPr>
              <a:t>increases. Technology is used more widely.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4915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</a:rPr>
              <a:t>Stage 5 High Mass Consumption</a:t>
            </a:r>
            <a:br>
              <a:rPr lang="en-US" b="1" dirty="0">
                <a:latin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365161"/>
            <a:ext cx="9368187" cy="4676201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>
                <a:latin typeface="Arial" panose="020B0604020202020204" pitchFamily="34" charset="0"/>
              </a:rPr>
              <a:t>The </a:t>
            </a:r>
            <a:r>
              <a:rPr lang="en-US" sz="2800" dirty="0">
                <a:latin typeface="Arial" panose="020B0604020202020204" pitchFamily="34" charset="0"/>
              </a:rPr>
              <a:t>economy is geared towards mass consumption, and the level of </a:t>
            </a:r>
            <a:r>
              <a:rPr lang="en-US" sz="2800" dirty="0" smtClean="0">
                <a:latin typeface="Arial" panose="020B0604020202020204" pitchFamily="34" charset="0"/>
              </a:rPr>
              <a:t>economic activity </a:t>
            </a:r>
            <a:r>
              <a:rPr lang="en-US" sz="2800" dirty="0">
                <a:latin typeface="Arial" panose="020B0604020202020204" pitchFamily="34" charset="0"/>
              </a:rPr>
              <a:t>is very high. Technology is extensively used but its expansion slows. </a:t>
            </a:r>
            <a:r>
              <a:rPr lang="en-US" sz="2800" dirty="0" smtClean="0">
                <a:latin typeface="Arial" panose="020B0604020202020204" pitchFamily="34" charset="0"/>
              </a:rPr>
              <a:t>The service </a:t>
            </a:r>
            <a:r>
              <a:rPr lang="en-US" sz="2800" dirty="0">
                <a:latin typeface="Arial" panose="020B0604020202020204" pitchFamily="34" charset="0"/>
              </a:rPr>
              <a:t>sector becomes increasingly dominant. Urbanization is complete. Now</a:t>
            </a:r>
            <a:r>
              <a:rPr lang="en-US" sz="2800" dirty="0" smtClean="0">
                <a:latin typeface="Arial" panose="020B0604020202020204" pitchFamily="34" charset="0"/>
              </a:rPr>
              <a:t>, multinationals </a:t>
            </a:r>
            <a:r>
              <a:rPr lang="en-US" sz="2800" dirty="0">
                <a:latin typeface="Arial" panose="020B0604020202020204" pitchFamily="34" charset="0"/>
              </a:rPr>
              <a:t>emerge. Income for large numbers of persons transcends </a:t>
            </a:r>
            <a:r>
              <a:rPr lang="en-US" sz="2800" dirty="0" smtClean="0">
                <a:latin typeface="Arial" panose="020B0604020202020204" pitchFamily="34" charset="0"/>
              </a:rPr>
              <a:t>basic food</a:t>
            </a:r>
            <a:r>
              <a:rPr lang="en-US" sz="2800" dirty="0">
                <a:latin typeface="Arial" panose="020B0604020202020204" pitchFamily="34" charset="0"/>
              </a:rPr>
              <a:t>, shelter and clothing. Increased interest in social welfare.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05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What is Modernization? 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10939410" cy="3880773"/>
          </a:xfrm>
        </p:spPr>
        <p:txBody>
          <a:bodyPr>
            <a:normAutofit/>
          </a:bodyPr>
          <a:lstStyle/>
          <a:p>
            <a:pPr algn="just"/>
            <a:r>
              <a:rPr lang="en-US" sz="4000" b="1" dirty="0">
                <a:solidFill>
                  <a:srgbClr val="000000"/>
                </a:solidFill>
                <a:latin typeface="Montserrat"/>
              </a:rPr>
              <a:t>Modernization</a:t>
            </a:r>
            <a:r>
              <a:rPr lang="en-US" sz="4000" dirty="0">
                <a:solidFill>
                  <a:srgbClr val="000000"/>
                </a:solidFill>
                <a:latin typeface="Montserrat"/>
              </a:rPr>
              <a:t>, in sociology, the transformation from a traditional, rural, agrarian society to </a:t>
            </a:r>
            <a:r>
              <a:rPr lang="en-US" sz="4000" dirty="0" smtClean="0">
                <a:solidFill>
                  <a:srgbClr val="000000"/>
                </a:solidFill>
                <a:latin typeface="Montserrat"/>
              </a:rPr>
              <a:t>a secular, </a:t>
            </a:r>
            <a:r>
              <a:rPr lang="en-US" sz="4000" dirty="0">
                <a:solidFill>
                  <a:srgbClr val="000000"/>
                </a:solidFill>
                <a:latin typeface="Montserrat"/>
              </a:rPr>
              <a:t>urban, industrial societ</a:t>
            </a:r>
            <a:r>
              <a:rPr lang="en-US" sz="3200" dirty="0">
                <a:solidFill>
                  <a:srgbClr val="000000"/>
                </a:solidFill>
                <a:latin typeface="Montserrat"/>
              </a:rPr>
              <a:t>y.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941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54547"/>
            <a:ext cx="10836379" cy="5886816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dirty="0">
                <a:solidFill>
                  <a:srgbClr val="000000"/>
                </a:solidFill>
                <a:latin typeface="Montserrat"/>
              </a:rPr>
              <a:t>Modern society is</a:t>
            </a:r>
            <a:r>
              <a:rPr lang="en-US" sz="2800" u="sng" dirty="0">
                <a:solidFill>
                  <a:srgbClr val="106596"/>
                </a:solidFill>
                <a:latin typeface="Montserrat"/>
                <a:hlinkClick r:id="rId2"/>
              </a:rPr>
              <a:t> industrial society</a:t>
            </a:r>
            <a:r>
              <a:rPr lang="en-US" sz="2800" dirty="0">
                <a:solidFill>
                  <a:srgbClr val="000000"/>
                </a:solidFill>
                <a:latin typeface="Montserrat"/>
              </a:rPr>
              <a:t>. To modernize a society is, first of all, to industrialize it. </a:t>
            </a:r>
            <a:endParaRPr lang="en-US" sz="2800" dirty="0" smtClean="0">
              <a:solidFill>
                <a:srgbClr val="000000"/>
              </a:solidFill>
              <a:latin typeface="Montserrat"/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  <a:latin typeface="Montserrat"/>
              </a:rPr>
              <a:t>Historically</a:t>
            </a:r>
            <a:r>
              <a:rPr lang="en-US" sz="2800" dirty="0">
                <a:solidFill>
                  <a:srgbClr val="000000"/>
                </a:solidFill>
                <a:latin typeface="Montserrat"/>
              </a:rPr>
              <a:t>, the rise of modern society has been inextricably linked with the emergence of industrial society. All the features that are associated with </a:t>
            </a:r>
            <a:r>
              <a:rPr lang="en-US" sz="2800" u="sng" dirty="0">
                <a:solidFill>
                  <a:srgbClr val="106596"/>
                </a:solidFill>
                <a:latin typeface="Montserrat"/>
                <a:hlinkClick r:id="rId3"/>
              </a:rPr>
              <a:t>modernity</a:t>
            </a:r>
            <a:r>
              <a:rPr lang="en-US" sz="2800" dirty="0">
                <a:solidFill>
                  <a:srgbClr val="000000"/>
                </a:solidFill>
                <a:latin typeface="Montserrat"/>
              </a:rPr>
              <a:t> can be shown to be related to the set of changes that, no more than two centuries ago, brought into being the industrial type of society. </a:t>
            </a:r>
            <a:endParaRPr lang="en-US" sz="2800" dirty="0" smtClean="0">
              <a:solidFill>
                <a:srgbClr val="000000"/>
              </a:solidFill>
              <a:latin typeface="Montserrat"/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  <a:latin typeface="Montserrat"/>
              </a:rPr>
              <a:t>This </a:t>
            </a:r>
            <a:r>
              <a:rPr lang="en-US" sz="2800" dirty="0">
                <a:solidFill>
                  <a:srgbClr val="000000"/>
                </a:solidFill>
                <a:latin typeface="Montserrat"/>
              </a:rPr>
              <a:t>suggests that the terms industrialism and industrial society imply far more than the economic and technological components that make up their core. Industrialism is a way of life that </a:t>
            </a:r>
            <a:r>
              <a:rPr lang="en-US" sz="2800" dirty="0">
                <a:solidFill>
                  <a:srgbClr val="000000"/>
                </a:solidFill>
                <a:latin typeface="Montserrat"/>
                <a:hlinkClick r:id="rId4"/>
              </a:rPr>
              <a:t>encompasses</a:t>
            </a:r>
            <a:r>
              <a:rPr lang="en-US" sz="2800" dirty="0">
                <a:solidFill>
                  <a:srgbClr val="000000"/>
                </a:solidFill>
                <a:latin typeface="Montserrat"/>
              </a:rPr>
              <a:t> profound economic, social, political, and cultural changes. It is by undergoing the </a:t>
            </a:r>
            <a:r>
              <a:rPr lang="en-US" sz="2800" dirty="0">
                <a:solidFill>
                  <a:srgbClr val="000000"/>
                </a:solidFill>
                <a:latin typeface="Montserrat"/>
                <a:hlinkClick r:id="rId5"/>
              </a:rPr>
              <a:t>comprehensive</a:t>
            </a:r>
            <a:r>
              <a:rPr lang="en-US" sz="2800" dirty="0">
                <a:solidFill>
                  <a:srgbClr val="000000"/>
                </a:solidFill>
                <a:latin typeface="Montserrat"/>
              </a:rPr>
              <a:t> transformation of industrialization that societies become modern.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3772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859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Modernization Theory 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84101"/>
            <a:ext cx="10887894" cy="44572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/>
              <a:t>Modernization theory is a theory used to explain the process of modernization that a nation goes through as it transitions from a traditional society to a modern one. </a:t>
            </a:r>
          </a:p>
        </p:txBody>
      </p:sp>
    </p:spTree>
    <p:extLst>
      <p:ext uri="{BB962C8B-B14F-4D97-AF65-F5344CB8AC3E}">
        <p14:creationId xmlns:p14="http://schemas.microsoft.com/office/powerpoint/2010/main" val="354634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555555"/>
                </a:solidFill>
                <a:latin typeface="Open Sans"/>
              </a:rPr>
              <a:t>Marxist Versus Capitalist</a:t>
            </a:r>
            <a:br>
              <a:rPr lang="en-US" b="1" dirty="0">
                <a:solidFill>
                  <a:srgbClr val="555555"/>
                </a:solidFill>
                <a:latin typeface="Open Sans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287887"/>
            <a:ext cx="10462891" cy="475347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800" dirty="0">
                <a:solidFill>
                  <a:srgbClr val="555555"/>
                </a:solidFill>
                <a:latin typeface="Open Sans"/>
              </a:rPr>
              <a:t>Early theories were greatly affected by the political climate between the United States and the Soviet Union. During the Cold War era (1947-1991), two versions of modernization theory were prominent.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rgbClr val="555555"/>
                </a:solidFill>
                <a:latin typeface="Open Sans"/>
              </a:rPr>
              <a:t>Marxist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rgbClr val="555555"/>
                </a:solidFill>
                <a:latin typeface="Open Sans"/>
              </a:rPr>
              <a:t>The </a:t>
            </a:r>
            <a:r>
              <a:rPr lang="en-US" sz="2800" b="1" dirty="0">
                <a:solidFill>
                  <a:srgbClr val="555555"/>
                </a:solidFill>
                <a:latin typeface="Open Sans"/>
              </a:rPr>
              <a:t>Marxist theory of modernization</a:t>
            </a:r>
            <a:r>
              <a:rPr lang="en-US" sz="2800" dirty="0">
                <a:solidFill>
                  <a:srgbClr val="555555"/>
                </a:solidFill>
                <a:latin typeface="Open Sans"/>
              </a:rPr>
              <a:t> theorized that as nations developed, adopting a communist approach to governing, such as eradicating private property, would end conflict, exploitation, and inequality. Economic development and social change would lead developing nations to develop into a society much like that of the Soviet Union.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54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555555"/>
                </a:solidFill>
                <a:latin typeface="Open Sans"/>
              </a:rPr>
              <a:t>Capitalist</a:t>
            </a:r>
            <a:br>
              <a:rPr lang="en-US" b="1" dirty="0">
                <a:solidFill>
                  <a:srgbClr val="555555"/>
                </a:solidFill>
                <a:latin typeface="Open Sans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70000"/>
            <a:ext cx="10913652" cy="508715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 smtClean="0">
                <a:solidFill>
                  <a:srgbClr val="555555"/>
                </a:solidFill>
                <a:latin typeface="Open Sans"/>
              </a:rPr>
              <a:t>The</a:t>
            </a:r>
            <a:r>
              <a:rPr lang="en-US" sz="3600" dirty="0">
                <a:solidFill>
                  <a:srgbClr val="555555"/>
                </a:solidFill>
                <a:latin typeface="Open Sans"/>
              </a:rPr>
              <a:t> </a:t>
            </a:r>
            <a:r>
              <a:rPr lang="en-US" sz="3600" b="1" dirty="0">
                <a:solidFill>
                  <a:srgbClr val="555555"/>
                </a:solidFill>
                <a:latin typeface="Open Sans"/>
              </a:rPr>
              <a:t>capitalist version of modernization</a:t>
            </a:r>
            <a:r>
              <a:rPr lang="en-US" sz="3600" dirty="0">
                <a:solidFill>
                  <a:srgbClr val="555555"/>
                </a:solidFill>
                <a:latin typeface="Open Sans"/>
              </a:rPr>
              <a:t> theorized that as nations developed, economic development and social change would lead to democracy. Many modernization theorists of the time, such as W. W. </a:t>
            </a:r>
            <a:r>
              <a:rPr lang="en-US" sz="3600" dirty="0" err="1">
                <a:solidFill>
                  <a:srgbClr val="555555"/>
                </a:solidFill>
                <a:latin typeface="Open Sans"/>
              </a:rPr>
              <a:t>Rostow</a:t>
            </a:r>
            <a:r>
              <a:rPr lang="en-US" sz="3600" dirty="0">
                <a:solidFill>
                  <a:srgbClr val="555555"/>
                </a:solidFill>
                <a:latin typeface="Open Sans"/>
              </a:rPr>
              <a:t>, argued that when societies transitioned from traditional societies to modern societies, they would follow a similar path. They further theorized that each developing country could be placed into a category or stage of development. </a:t>
            </a:r>
            <a:endParaRPr lang="en-US" sz="3600" dirty="0" smtClean="0">
              <a:solidFill>
                <a:srgbClr val="555555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44336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</a:rPr>
              <a:t>Modernization Theory</a:t>
            </a:r>
            <a:br>
              <a:rPr lang="en-US" b="1" dirty="0">
                <a:latin typeface="Arial" panose="020B0604020202020204" pitchFamily="34" charset="0"/>
              </a:rPr>
            </a:br>
            <a:r>
              <a:rPr lang="en-US" b="1" dirty="0" err="1">
                <a:latin typeface="Arial" panose="020B0604020202020204" pitchFamily="34" charset="0"/>
              </a:rPr>
              <a:t>Rostow’s</a:t>
            </a:r>
            <a:r>
              <a:rPr lang="en-US" b="1" dirty="0">
                <a:latin typeface="Arial" panose="020B0604020202020204" pitchFamily="34" charset="0"/>
              </a:rPr>
              <a:t> Stages of Economic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10424255" cy="3880773"/>
          </a:xfrm>
        </p:spPr>
        <p:txBody>
          <a:bodyPr/>
          <a:lstStyle/>
          <a:p>
            <a:r>
              <a:rPr lang="en-US" sz="3200" b="1" dirty="0">
                <a:latin typeface="Arial" panose="020B0604020202020204" pitchFamily="34" charset="0"/>
              </a:rPr>
              <a:t>Stage 1 Traditional Society </a:t>
            </a:r>
            <a:r>
              <a:rPr lang="en-US" sz="3200" dirty="0" smtClean="0">
                <a:latin typeface="Arial" panose="020B0604020202020204" pitchFamily="34" charset="0"/>
              </a:rPr>
              <a:t>– </a:t>
            </a:r>
          </a:p>
          <a:p>
            <a:pPr algn="just"/>
            <a:r>
              <a:rPr lang="en-US" sz="2800" dirty="0" smtClean="0">
                <a:latin typeface="Arial" panose="020B0604020202020204" pitchFamily="34" charset="0"/>
              </a:rPr>
              <a:t>The </a:t>
            </a:r>
            <a:r>
              <a:rPr lang="en-US" sz="2800" dirty="0">
                <a:latin typeface="Arial" panose="020B0604020202020204" pitchFamily="34" charset="0"/>
              </a:rPr>
              <a:t>economy is dominated by subsistence activity</a:t>
            </a:r>
            <a:r>
              <a:rPr lang="en-US" sz="2800" dirty="0" smtClean="0">
                <a:latin typeface="Arial" panose="020B0604020202020204" pitchFamily="34" charset="0"/>
              </a:rPr>
              <a:t>. Output </a:t>
            </a:r>
            <a:r>
              <a:rPr lang="en-US" sz="2800" dirty="0">
                <a:latin typeface="Arial" panose="020B0604020202020204" pitchFamily="34" charset="0"/>
              </a:rPr>
              <a:t>is consumed by producers; it is not traded. Trade is barter where </a:t>
            </a:r>
            <a:r>
              <a:rPr lang="en-US" sz="2800" dirty="0" smtClean="0">
                <a:latin typeface="Arial" panose="020B0604020202020204" pitchFamily="34" charset="0"/>
              </a:rPr>
              <a:t>goods are </a:t>
            </a:r>
            <a:r>
              <a:rPr lang="en-US" sz="2800" dirty="0">
                <a:latin typeface="Arial" panose="020B0604020202020204" pitchFamily="34" charset="0"/>
              </a:rPr>
              <a:t>exchanged directly for other goods. Agriculture is the most </a:t>
            </a:r>
            <a:r>
              <a:rPr lang="en-US" sz="2800" dirty="0" smtClean="0">
                <a:latin typeface="Arial" panose="020B0604020202020204" pitchFamily="34" charset="0"/>
              </a:rPr>
              <a:t>important industry</a:t>
            </a:r>
            <a:r>
              <a:rPr lang="en-US" sz="2800" dirty="0">
                <a:latin typeface="Arial" panose="020B0604020202020204" pitchFamily="34" charset="0"/>
              </a:rPr>
              <a:t>. Production is </a:t>
            </a:r>
            <a:r>
              <a:rPr lang="en-US" sz="2800" dirty="0" err="1">
                <a:latin typeface="Arial" panose="020B0604020202020204" pitchFamily="34" charset="0"/>
              </a:rPr>
              <a:t>labour</a:t>
            </a:r>
            <a:r>
              <a:rPr lang="en-US" sz="2800" dirty="0">
                <a:latin typeface="Arial" panose="020B0604020202020204" pitchFamily="34" charset="0"/>
              </a:rPr>
              <a:t> intensive using only limited quantities of capital.</a:t>
            </a:r>
          </a:p>
          <a:p>
            <a:pPr algn="just"/>
            <a:r>
              <a:rPr lang="en-US" sz="2800" dirty="0">
                <a:latin typeface="Arial" panose="020B0604020202020204" pitchFamily="34" charset="0"/>
              </a:rPr>
              <a:t>Technology is limited, and resource allocation is determined very much </a:t>
            </a:r>
            <a:r>
              <a:rPr lang="en-US" sz="2800" dirty="0" smtClean="0">
                <a:latin typeface="Arial" panose="020B0604020202020204" pitchFamily="34" charset="0"/>
              </a:rPr>
              <a:t>by traditional </a:t>
            </a:r>
            <a:r>
              <a:rPr lang="en-US" sz="2800" dirty="0">
                <a:latin typeface="Arial" panose="020B0604020202020204" pitchFamily="34" charset="0"/>
              </a:rPr>
              <a:t>methods of production.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9428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771984" cy="13208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</a:rPr>
              <a:t>Stage 2 Transitional Stage (Preconditions for Takeoff)</a:t>
            </a:r>
            <a:br>
              <a:rPr lang="en-US" b="1" dirty="0">
                <a:solidFill>
                  <a:srgbClr val="002060"/>
                </a:solidFill>
                <a:latin typeface="Arial" panose="020B0604020202020204" pitchFamily="34" charset="0"/>
              </a:rPr>
            </a:b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639" y="1761344"/>
            <a:ext cx="10536132" cy="3880773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>
                <a:latin typeface="Arial" panose="020B0604020202020204" pitchFamily="34" charset="0"/>
              </a:rPr>
              <a:t>Increased </a:t>
            </a:r>
            <a:r>
              <a:rPr lang="en-US" sz="3200" dirty="0">
                <a:latin typeface="Arial" panose="020B0604020202020204" pitchFamily="34" charset="0"/>
              </a:rPr>
              <a:t>specialization generates surpluses for trading. There is an </a:t>
            </a:r>
            <a:r>
              <a:rPr lang="en-US" sz="3200" dirty="0" smtClean="0">
                <a:latin typeface="Arial" panose="020B0604020202020204" pitchFamily="34" charset="0"/>
              </a:rPr>
              <a:t>emergence of </a:t>
            </a:r>
            <a:r>
              <a:rPr lang="en-US" sz="3200" dirty="0">
                <a:latin typeface="Arial" panose="020B0604020202020204" pitchFamily="34" charset="0"/>
              </a:rPr>
              <a:t>a transport infrastructure to support trade. Entrepreneurs emerge as incomes</a:t>
            </a:r>
            <a:r>
              <a:rPr lang="en-US" sz="3200" dirty="0" smtClean="0">
                <a:latin typeface="Arial" panose="020B0604020202020204" pitchFamily="34" charset="0"/>
              </a:rPr>
              <a:t>, savings </a:t>
            </a:r>
            <a:r>
              <a:rPr lang="en-US" sz="3200" dirty="0">
                <a:latin typeface="Arial" panose="020B0604020202020204" pitchFamily="34" charset="0"/>
              </a:rPr>
              <a:t>and investment grow. External trade also occurs concentrating </a:t>
            </a:r>
            <a:r>
              <a:rPr lang="en-US" sz="3200" dirty="0" smtClean="0">
                <a:latin typeface="Arial" panose="020B0604020202020204" pitchFamily="34" charset="0"/>
              </a:rPr>
              <a:t>on primary </a:t>
            </a:r>
            <a:r>
              <a:rPr lang="en-US" sz="3200" dirty="0">
                <a:latin typeface="Arial" panose="020B0604020202020204" pitchFamily="34" charset="0"/>
              </a:rPr>
              <a:t>products. A strong central government encourages private enterprise.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9443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</a:rPr>
              <a:t>Stage 3 Take Off</a:t>
            </a:r>
            <a:br>
              <a:rPr lang="en-US" b="1" dirty="0">
                <a:latin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90919"/>
            <a:ext cx="10115162" cy="4650444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latin typeface="Arial" panose="020B0604020202020204" pitchFamily="34" charset="0"/>
              </a:rPr>
              <a:t>Industrialization </a:t>
            </a:r>
            <a:r>
              <a:rPr lang="en-US" sz="2400" dirty="0">
                <a:latin typeface="Arial" panose="020B0604020202020204" pitchFamily="34" charset="0"/>
              </a:rPr>
              <a:t>increases with workers switching from the agricultural sector </a:t>
            </a:r>
            <a:r>
              <a:rPr lang="en-US" sz="2400" dirty="0" smtClean="0">
                <a:latin typeface="Arial" panose="020B0604020202020204" pitchFamily="34" charset="0"/>
              </a:rPr>
              <a:t>to the </a:t>
            </a:r>
            <a:r>
              <a:rPr lang="en-US" sz="2400" dirty="0">
                <a:latin typeface="Arial" panose="020B0604020202020204" pitchFamily="34" charset="0"/>
              </a:rPr>
              <a:t>manufacturing sector. Growth is concentrated in a few regions of the </a:t>
            </a:r>
            <a:r>
              <a:rPr lang="en-US" sz="2400" dirty="0" smtClean="0">
                <a:latin typeface="Arial" panose="020B0604020202020204" pitchFamily="34" charset="0"/>
              </a:rPr>
              <a:t>country and </a:t>
            </a:r>
            <a:r>
              <a:rPr lang="en-US" sz="2400" dirty="0">
                <a:latin typeface="Arial" panose="020B0604020202020204" pitchFamily="34" charset="0"/>
              </a:rPr>
              <a:t>within one or two manufacturing industries. The level of investment </a:t>
            </a:r>
            <a:r>
              <a:rPr lang="en-US" sz="2400" dirty="0" smtClean="0">
                <a:latin typeface="Arial" panose="020B0604020202020204" pitchFamily="34" charset="0"/>
              </a:rPr>
              <a:t>reaches over </a:t>
            </a:r>
            <a:r>
              <a:rPr lang="en-US" sz="2400" dirty="0">
                <a:latin typeface="Arial" panose="020B0604020202020204" pitchFamily="34" charset="0"/>
              </a:rPr>
              <a:t>10% of GNP. People save money.</a:t>
            </a:r>
          </a:p>
          <a:p>
            <a:pPr algn="just"/>
            <a:r>
              <a:rPr lang="en-US" sz="2400" dirty="0">
                <a:latin typeface="Arial" panose="020B0604020202020204" pitchFamily="34" charset="0"/>
              </a:rPr>
              <a:t>The economic transitions are accompanied by the evolution of new political </a:t>
            </a:r>
            <a:r>
              <a:rPr lang="en-US" sz="2400" dirty="0" smtClean="0">
                <a:latin typeface="Arial" panose="020B0604020202020204" pitchFamily="34" charset="0"/>
              </a:rPr>
              <a:t>and social </a:t>
            </a:r>
            <a:r>
              <a:rPr lang="en-US" sz="2400" dirty="0">
                <a:latin typeface="Arial" panose="020B0604020202020204" pitchFamily="34" charset="0"/>
              </a:rPr>
              <a:t>institutions that support industrialization. The growth is self-sustaining </a:t>
            </a:r>
            <a:r>
              <a:rPr lang="en-US" sz="2400" dirty="0" smtClean="0">
                <a:latin typeface="Arial" panose="020B0604020202020204" pitchFamily="34" charset="0"/>
              </a:rPr>
              <a:t>as investment </a:t>
            </a:r>
            <a:r>
              <a:rPr lang="en-US" sz="2400" dirty="0">
                <a:latin typeface="Arial" panose="020B0604020202020204" pitchFamily="34" charset="0"/>
              </a:rPr>
              <a:t>leads to increasing incomes in turn generating more savings </a:t>
            </a:r>
            <a:r>
              <a:rPr lang="en-US" sz="2400" dirty="0" smtClean="0">
                <a:latin typeface="Arial" panose="020B0604020202020204" pitchFamily="34" charset="0"/>
              </a:rPr>
              <a:t>to finance </a:t>
            </a:r>
            <a:r>
              <a:rPr lang="en-US" sz="2400" dirty="0">
                <a:latin typeface="Arial" panose="020B0604020202020204" pitchFamily="34" charset="0"/>
              </a:rPr>
              <a:t>further investment.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4412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</TotalTime>
  <Words>444</Words>
  <Application>Microsoft Office PowerPoint</Application>
  <PresentationFormat>Widescreen</PresentationFormat>
  <Paragraphs>28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Montserrat</vt:lpstr>
      <vt:lpstr>Open Sans</vt:lpstr>
      <vt:lpstr>Trebuchet MS</vt:lpstr>
      <vt:lpstr>Wingdings 3</vt:lpstr>
      <vt:lpstr>Facet</vt:lpstr>
      <vt:lpstr>Modernization and Social Change </vt:lpstr>
      <vt:lpstr>What is Modernization? </vt:lpstr>
      <vt:lpstr>PowerPoint Presentation</vt:lpstr>
      <vt:lpstr>Modernization Theory </vt:lpstr>
      <vt:lpstr>Marxist Versus Capitalist </vt:lpstr>
      <vt:lpstr>Capitalist </vt:lpstr>
      <vt:lpstr>Modernization Theory Rostow’s Stages of Economic Growth</vt:lpstr>
      <vt:lpstr>Stage 2 Transitional Stage (Preconditions for Takeoff) </vt:lpstr>
      <vt:lpstr>Stage 3 Take Off </vt:lpstr>
      <vt:lpstr>Stage 4 Drive to Maturity </vt:lpstr>
      <vt:lpstr>Stage 5 High Mass Consumption </vt:lpstr>
    </vt:vector>
  </TitlesOfParts>
  <Company>CtrlSoft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Modernization</dc:title>
  <dc:creator>Amjad Naseem</dc:creator>
  <cp:lastModifiedBy>Amjad Naseem</cp:lastModifiedBy>
  <cp:revision>6</cp:revision>
  <dcterms:created xsi:type="dcterms:W3CDTF">2018-11-28T10:03:36Z</dcterms:created>
  <dcterms:modified xsi:type="dcterms:W3CDTF">2019-01-22T17:57:53Z</dcterms:modified>
</cp:coreProperties>
</file>